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8"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5" d="100"/>
          <a:sy n="125" d="100"/>
        </p:scale>
        <p:origin x="2046" y="-750"/>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e3a6309cc6_3_32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e3a6309cc6_3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grpSp>
        <p:nvGrpSpPr>
          <p:cNvPr id="435" name="Google Shape;435;p18"/>
          <p:cNvGrpSpPr/>
          <p:nvPr/>
        </p:nvGrpSpPr>
        <p:grpSpPr>
          <a:xfrm>
            <a:off x="176650" y="131675"/>
            <a:ext cx="5190000" cy="771300"/>
            <a:chOff x="188700" y="665125"/>
            <a:chExt cx="5190000" cy="771300"/>
          </a:xfrm>
        </p:grpSpPr>
        <p:sp>
          <p:nvSpPr>
            <p:cNvPr id="436" name="Google Shape;436;p18"/>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37" name="Google Shape;437;p18"/>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5FA623EB-1D5B-728C-2256-F5726041D9A4}"/>
              </a:ext>
            </a:extLst>
          </p:cNvPr>
          <p:cNvSpPr txBox="1"/>
          <p:nvPr/>
        </p:nvSpPr>
        <p:spPr>
          <a:xfrm>
            <a:off x="176650" y="1274075"/>
            <a:ext cx="2778585" cy="1569660"/>
          </a:xfrm>
          <a:prstGeom prst="rect">
            <a:avLst/>
          </a:prstGeom>
          <a:noFill/>
        </p:spPr>
        <p:txBody>
          <a:bodyPr wrap="square" rtlCol="0">
            <a:spAutoFit/>
          </a:bodyPr>
          <a:lstStyle/>
          <a:p>
            <a:pPr algn="just"/>
            <a:r>
              <a:rPr lang="en-US" sz="1200" dirty="0"/>
              <a:t>The Waze leadership team wants to understand if there is a statistically significant difference in the mean number of drives between iPhone and Android users. Identifying any significant differences will help in tailoring user experiences and improving user retention.</a:t>
            </a:r>
            <a:endParaRPr lang="pt-BR" sz="1200" dirty="0"/>
          </a:p>
        </p:txBody>
      </p:sp>
      <p:sp>
        <p:nvSpPr>
          <p:cNvPr id="3" name="TextBox 2">
            <a:extLst>
              <a:ext uri="{FF2B5EF4-FFF2-40B4-BE49-F238E27FC236}">
                <a16:creationId xmlns:a16="http://schemas.microsoft.com/office/drawing/2014/main" id="{997A620F-3683-C0EF-9768-96EACBBE8EAE}"/>
              </a:ext>
            </a:extLst>
          </p:cNvPr>
          <p:cNvSpPr txBox="1"/>
          <p:nvPr/>
        </p:nvSpPr>
        <p:spPr>
          <a:xfrm>
            <a:off x="176650" y="3214835"/>
            <a:ext cx="2778585" cy="2123658"/>
          </a:xfrm>
          <a:prstGeom prst="rect">
            <a:avLst/>
          </a:prstGeom>
          <a:noFill/>
        </p:spPr>
        <p:txBody>
          <a:bodyPr wrap="square" rtlCol="0">
            <a:spAutoFit/>
          </a:bodyPr>
          <a:lstStyle/>
          <a:p>
            <a:pPr algn="just"/>
            <a:r>
              <a:rPr lang="en-US" sz="1200" dirty="0"/>
              <a:t>To address this issue, the Waze data team conducted a statistical analysis involving:</a:t>
            </a:r>
          </a:p>
          <a:p>
            <a:pPr algn="just">
              <a:buFont typeface="Arial" panose="020B0604020202020204" pitchFamily="34" charset="0"/>
              <a:buChar char="•"/>
            </a:pPr>
            <a:r>
              <a:rPr lang="en-US" sz="1200" dirty="0"/>
              <a:t>Computing descriptive statistics to summarize user data.</a:t>
            </a:r>
          </a:p>
          <a:p>
            <a:pPr algn="just">
              <a:buFont typeface="Arial" panose="020B0604020202020204" pitchFamily="34" charset="0"/>
              <a:buChar char="•"/>
            </a:pPr>
            <a:r>
              <a:rPr lang="en-US" sz="1200" dirty="0"/>
              <a:t>Performing a two-sample t-test to compare the mean number of drives between iPhone and Android users.</a:t>
            </a:r>
          </a:p>
          <a:p>
            <a:pPr algn="just">
              <a:buFont typeface="Arial" panose="020B0604020202020204" pitchFamily="34" charset="0"/>
              <a:buChar char="•"/>
            </a:pPr>
            <a:r>
              <a:rPr lang="en-US" sz="1200" dirty="0"/>
              <a:t>Using a significance level of 5% to determine the statistical significance of the observed differences.</a:t>
            </a:r>
          </a:p>
        </p:txBody>
      </p:sp>
      <p:sp>
        <p:nvSpPr>
          <p:cNvPr id="4" name="TextBox 3">
            <a:extLst>
              <a:ext uri="{FF2B5EF4-FFF2-40B4-BE49-F238E27FC236}">
                <a16:creationId xmlns:a16="http://schemas.microsoft.com/office/drawing/2014/main" id="{ED51A44D-09E8-7018-8A7E-8025D9B11F41}"/>
              </a:ext>
            </a:extLst>
          </p:cNvPr>
          <p:cNvSpPr txBox="1"/>
          <p:nvPr/>
        </p:nvSpPr>
        <p:spPr>
          <a:xfrm>
            <a:off x="176649" y="5770655"/>
            <a:ext cx="2778585" cy="1384995"/>
          </a:xfrm>
          <a:prstGeom prst="rect">
            <a:avLst/>
          </a:prstGeom>
          <a:noFill/>
        </p:spPr>
        <p:txBody>
          <a:bodyPr wrap="square" rtlCol="0">
            <a:spAutoFit/>
          </a:bodyPr>
          <a:lstStyle/>
          <a:p>
            <a:pPr algn="just"/>
            <a:r>
              <a:rPr lang="en-US" sz="1200" dirty="0"/>
              <a:t>The results of the analysis will inform Waze’s strategies to enhance user experience and reduce churn. Understanding whether device type affects user engagement will help prioritize development efforts and resources.</a:t>
            </a:r>
            <a:endParaRPr lang="pt-BR" sz="1200" dirty="0"/>
          </a:p>
        </p:txBody>
      </p:sp>
      <p:sp>
        <p:nvSpPr>
          <p:cNvPr id="5" name="TextBox 4">
            <a:extLst>
              <a:ext uri="{FF2B5EF4-FFF2-40B4-BE49-F238E27FC236}">
                <a16:creationId xmlns:a16="http://schemas.microsoft.com/office/drawing/2014/main" id="{EF30C128-1D19-2815-2D42-0382179164D5}"/>
              </a:ext>
            </a:extLst>
          </p:cNvPr>
          <p:cNvSpPr txBox="1"/>
          <p:nvPr/>
        </p:nvSpPr>
        <p:spPr>
          <a:xfrm>
            <a:off x="205783" y="7801299"/>
            <a:ext cx="6884392" cy="2123658"/>
          </a:xfrm>
          <a:prstGeom prst="rect">
            <a:avLst/>
          </a:prstGeom>
          <a:noFill/>
        </p:spPr>
        <p:txBody>
          <a:bodyPr wrap="square" rtlCol="0">
            <a:spAutoFit/>
          </a:bodyPr>
          <a:lstStyle/>
          <a:p>
            <a:pPr marL="171450" indent="-171450" algn="just">
              <a:buFont typeface="Arial" panose="020B0604020202020204" pitchFamily="34" charset="0"/>
              <a:buChar char="•"/>
            </a:pPr>
            <a:r>
              <a:rPr lang="en-US" sz="1200" dirty="0"/>
              <a:t>The null hypothesis (H0): There is no difference in the average number of drives between iPhone users and Android users.</a:t>
            </a:r>
          </a:p>
          <a:p>
            <a:pPr marL="171450" indent="-171450" algn="just">
              <a:buFont typeface="Arial" panose="020B0604020202020204" pitchFamily="34" charset="0"/>
              <a:buChar char="•"/>
            </a:pPr>
            <a:r>
              <a:rPr lang="en-US" sz="1200" dirty="0"/>
              <a:t>The alternative hypothesis (H1): There is a difference in the average number of drives between iPhone users and Android users.</a:t>
            </a:r>
          </a:p>
          <a:p>
            <a:pPr marL="171450" indent="-171450" algn="just">
              <a:buFont typeface="Arial" panose="020B0604020202020204" pitchFamily="34" charset="0"/>
              <a:buChar char="•"/>
            </a:pPr>
            <a:r>
              <a:rPr lang="en-US" sz="1200" dirty="0"/>
              <a:t>The t-test result: t-statistic = 1.46, p-value = 0.143. Since the p-value (0.143) is greater than the significance level (0.05), we fail to reject the null hypothesis, indicating no statistically significant difference in the average number of drives between iPhone and Android users.</a:t>
            </a:r>
          </a:p>
          <a:p>
            <a:pPr marL="171450" indent="-171450" algn="just">
              <a:buFont typeface="Arial" panose="020B0604020202020204" pitchFamily="34" charset="0"/>
              <a:buChar char="•"/>
            </a:pPr>
            <a:r>
              <a:rPr lang="en-US" sz="1200" dirty="0"/>
              <a:t>Both iPhone and Android users have similar driving patterns, suggesting that device type does not significantly influence user engagement in terms of the number of drives.</a:t>
            </a:r>
          </a:p>
          <a:p>
            <a:pPr marL="171450" indent="-171450" algn="just">
              <a:buFont typeface="Arial" panose="020B0604020202020204" pitchFamily="34" charset="0"/>
              <a:buChar char="•"/>
            </a:pPr>
            <a:r>
              <a:rPr lang="en-US" sz="1200" dirty="0"/>
              <a:t>Additional factors influencing user churn should be investigated to develop effective retention strategies.</a:t>
            </a:r>
            <a:endParaRPr lang="pt-BR" sz="1200" dirty="0"/>
          </a:p>
        </p:txBody>
      </p:sp>
      <p:pic>
        <p:nvPicPr>
          <p:cNvPr id="9" name="Picture 8">
            <a:extLst>
              <a:ext uri="{FF2B5EF4-FFF2-40B4-BE49-F238E27FC236}">
                <a16:creationId xmlns:a16="http://schemas.microsoft.com/office/drawing/2014/main" id="{0BA36892-E859-0CE2-AFD2-19DF082ED998}"/>
              </a:ext>
            </a:extLst>
          </p:cNvPr>
          <p:cNvPicPr>
            <a:picLocks noChangeAspect="1"/>
          </p:cNvPicPr>
          <p:nvPr/>
        </p:nvPicPr>
        <p:blipFill>
          <a:blip r:embed="rId3"/>
          <a:stretch>
            <a:fillRect/>
          </a:stretch>
        </p:blipFill>
        <p:spPr>
          <a:xfrm>
            <a:off x="3394064" y="2939706"/>
            <a:ext cx="3057015" cy="1746866"/>
          </a:xfrm>
          <a:prstGeom prst="rect">
            <a:avLst/>
          </a:prstGeom>
        </p:spPr>
      </p:pic>
      <p:pic>
        <p:nvPicPr>
          <p:cNvPr id="11" name="Picture 10">
            <a:extLst>
              <a:ext uri="{FF2B5EF4-FFF2-40B4-BE49-F238E27FC236}">
                <a16:creationId xmlns:a16="http://schemas.microsoft.com/office/drawing/2014/main" id="{25A2B52B-848D-D802-CFC1-986023C41E75}"/>
              </a:ext>
            </a:extLst>
          </p:cNvPr>
          <p:cNvPicPr>
            <a:picLocks noChangeAspect="1"/>
          </p:cNvPicPr>
          <p:nvPr/>
        </p:nvPicPr>
        <p:blipFill>
          <a:blip r:embed="rId4"/>
          <a:stretch>
            <a:fillRect/>
          </a:stretch>
        </p:blipFill>
        <p:spPr>
          <a:xfrm>
            <a:off x="3394064" y="1030782"/>
            <a:ext cx="3057015" cy="1812953"/>
          </a:xfrm>
          <a:prstGeom prst="rect">
            <a:avLst/>
          </a:prstGeom>
        </p:spPr>
      </p:pic>
      <p:pic>
        <p:nvPicPr>
          <p:cNvPr id="15" name="Picture 14">
            <a:extLst>
              <a:ext uri="{FF2B5EF4-FFF2-40B4-BE49-F238E27FC236}">
                <a16:creationId xmlns:a16="http://schemas.microsoft.com/office/drawing/2014/main" id="{D4220CDE-C658-73C8-FDEA-688681B3D034}"/>
              </a:ext>
            </a:extLst>
          </p:cNvPr>
          <p:cNvPicPr>
            <a:picLocks noChangeAspect="1"/>
          </p:cNvPicPr>
          <p:nvPr/>
        </p:nvPicPr>
        <p:blipFill>
          <a:blip r:embed="rId5"/>
          <a:stretch>
            <a:fillRect/>
          </a:stretch>
        </p:blipFill>
        <p:spPr>
          <a:xfrm>
            <a:off x="3394064" y="4782544"/>
            <a:ext cx="3799216" cy="2256677"/>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272</Words>
  <Application>Microsoft Office PowerPoint</Application>
  <PresentationFormat>Custom</PresentationFormat>
  <Paragraphs>13</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Roboto</vt:lpstr>
      <vt:lpstr>Work Sans</vt:lpstr>
      <vt:lpstr>Google Sans</vt:lpstr>
      <vt:lpstr>Arial</vt:lpstr>
      <vt:lpstr>Calibri</vt:lpstr>
      <vt:lpstr>Lato</vt:lpstr>
      <vt:lpstr>Google Sans SemiBold</vt:lpstr>
      <vt:lpstr>PT Sans Narrow</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Rodrigo Bertollo de Alexandre</cp:lastModifiedBy>
  <cp:revision>3</cp:revision>
  <dcterms:modified xsi:type="dcterms:W3CDTF">2024-06-07T15:25:52Z</dcterms:modified>
</cp:coreProperties>
</file>